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413" r:id="rId2"/>
    <p:sldId id="364" r:id="rId3"/>
    <p:sldId id="402" r:id="rId4"/>
    <p:sldId id="403" r:id="rId5"/>
    <p:sldId id="404" r:id="rId6"/>
    <p:sldId id="405" r:id="rId7"/>
    <p:sldId id="407" r:id="rId8"/>
    <p:sldId id="406" r:id="rId9"/>
    <p:sldId id="408" r:id="rId10"/>
    <p:sldId id="409" r:id="rId11"/>
    <p:sldId id="410" r:id="rId12"/>
    <p:sldId id="411" r:id="rId13"/>
    <p:sldId id="412" r:id="rId14"/>
    <p:sldId id="414" r:id="rId15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80"/>
    <a:srgbClr val="5DA1CB"/>
    <a:srgbClr val="339933"/>
    <a:srgbClr val="5AC349"/>
    <a:srgbClr val="4274B0"/>
    <a:srgbClr val="4577C7"/>
    <a:srgbClr val="2EDEBC"/>
    <a:srgbClr val="D9ECF5"/>
    <a:srgbClr val="417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61" autoAdjust="0"/>
    <p:restoredTop sz="94660"/>
  </p:normalViewPr>
  <p:slideViewPr>
    <p:cSldViewPr>
      <p:cViewPr varScale="1">
        <p:scale>
          <a:sx n="99" d="100"/>
          <a:sy n="99" d="100"/>
        </p:scale>
        <p:origin x="-678" y="-9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502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24WLELXGKFAX7-4.T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1.docx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oleObject2.bin"/><Relationship Id="rId7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2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4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4WLELXGKFAX7-5.T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file:///F:\&#29289;&#29702;&#65288;&#21512;&#29256;&#65289;\24WLELXGKFAX7-6.TIF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4WLELXGKFAX7-7.TI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4WLELXGKFAX7-8.TI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5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23wlgktj2-4.TI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6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7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Document8.docx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2615381" y="2128332"/>
            <a:ext cx="4035721" cy="1915887"/>
          </a:xfrm>
          <a:prstGeom prst="rect">
            <a:avLst/>
          </a:prstGeom>
          <a:solidFill>
            <a:srgbClr val="203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2700000">
            <a:off x="750010" y="2402180"/>
            <a:ext cx="1368193" cy="1368193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1853888" y="4332608"/>
            <a:ext cx="370728" cy="370728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 rot="2700000">
            <a:off x="2525421" y="4289397"/>
            <a:ext cx="181545" cy="181545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371703" y="891685"/>
            <a:ext cx="2702548" cy="2848081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  <p:sp>
        <p:nvSpPr>
          <p:cNvPr id="36" name="文本框 12"/>
          <p:cNvSpPr txBox="1"/>
          <p:nvPr/>
        </p:nvSpPr>
        <p:spPr>
          <a:xfrm>
            <a:off x="3937347" y="2492896"/>
            <a:ext cx="6083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类型（二）波的图像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9475969" y="-243408"/>
            <a:ext cx="1302138" cy="1135093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38936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1" grpId="0" animBg="1"/>
      <p:bldP spid="32" grpId="0" animBg="1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64939" y="332656"/>
            <a:ext cx="11464493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济宁高三模拟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战绳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一种近年流行的健身器材，如图甲，健身者把两根相同绳子的一端固定在一点，用双手分别握住绳子的另一端，上下抖动绳子使绳子振动起来。以手的平衡位置为坐标原点，图乙是健身者左手在抖动绳子过程中某时刻的波形，若左手抖动的频率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1.25 Hz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)</a:t>
            </a:r>
            <a:endParaRPr lang="zh-CN" altLang="zh-CN" sz="1050" kern="100" dirty="0">
              <a:latin typeface="宋体"/>
              <a:cs typeface="Courier New"/>
            </a:endParaRPr>
          </a:p>
        </p:txBody>
      </p:sp>
      <p:pic>
        <p:nvPicPr>
          <p:cNvPr id="1026" name="Picture 2" descr="24WLELXGKFAX7-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321" y="4164744"/>
            <a:ext cx="5879610" cy="221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2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94537" y="3799583"/>
            <a:ext cx="10975658" cy="2581745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B</a:t>
            </a: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由题意可知，波沿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轴正方向传播，根据同侧法可知，该时刻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点的振动方向沿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轴正方向，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；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772275"/>
              </p:ext>
            </p:extLst>
          </p:nvPr>
        </p:nvGraphicFramePr>
        <p:xfrm>
          <a:off x="738553" y="404664"/>
          <a:ext cx="10367962" cy="357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文档" r:id="rId4" imgW="10367808" imgH="3569815" progId="Word.Document.12">
                  <p:embed/>
                </p:oleObj>
              </mc:Choice>
              <mc:Fallback>
                <p:oleObj name="文档" r:id="rId4" imgW="10367808" imgH="356981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8553" y="404664"/>
                        <a:ext cx="10367962" cy="3570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253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899450"/>
              </p:ext>
            </p:extLst>
          </p:nvPr>
        </p:nvGraphicFramePr>
        <p:xfrm>
          <a:off x="568696" y="1124744"/>
          <a:ext cx="10785475" cy="363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文档" r:id="rId4" imgW="11141149" imgH="3747982" progId="Word.Document.12">
                  <p:embed/>
                </p:oleObj>
              </mc:Choice>
              <mc:Fallback>
                <p:oleObj name="文档" r:id="rId4" imgW="11141149" imgH="37479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8696" y="1124744"/>
                        <a:ext cx="10785475" cy="3638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8705820"/>
              </p:ext>
            </p:extLst>
          </p:nvPr>
        </p:nvGraphicFramePr>
        <p:xfrm>
          <a:off x="577898" y="4318669"/>
          <a:ext cx="10367962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文档" r:id="rId7" imgW="10367808" imgH="1197857" progId="Word.Document.12">
                  <p:embed/>
                </p:oleObj>
              </mc:Choice>
              <mc:Fallback>
                <p:oleObj name="文档" r:id="rId7" imgW="10367808" imgH="11978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7898" y="4318669"/>
                        <a:ext cx="10367962" cy="1198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214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7347725"/>
              </p:ext>
            </p:extLst>
          </p:nvPr>
        </p:nvGraphicFramePr>
        <p:xfrm>
          <a:off x="696987" y="1052736"/>
          <a:ext cx="10367962" cy="507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文档" r:id="rId4" imgW="10367808" imgH="5072895" progId="Word.Document.12">
                  <p:embed/>
                </p:oleObj>
              </mc:Choice>
              <mc:Fallback>
                <p:oleObj name="文档" r:id="rId4" imgW="10367808" imgH="50728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87" y="1052736"/>
                        <a:ext cx="10367962" cy="5073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21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80963" y="44624"/>
            <a:ext cx="10975658" cy="4525963"/>
          </a:xfrm>
        </p:spPr>
        <p:txBody>
          <a:bodyPr/>
          <a:lstStyle/>
          <a:p>
            <a:pPr indent="8890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思维建模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8890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波的传播方向与质点振动方向的互判方法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235383"/>
              </p:ext>
            </p:extLst>
          </p:nvPr>
        </p:nvGraphicFramePr>
        <p:xfrm>
          <a:off x="574384" y="1690267"/>
          <a:ext cx="10963275" cy="4835077"/>
        </p:xfrm>
        <a:graphic>
          <a:graphicData uri="http://schemas.openxmlformats.org/drawingml/2006/table">
            <a:tbl>
              <a:tblPr/>
              <a:tblGrid>
                <a:gridCol w="1377181"/>
                <a:gridCol w="5544616"/>
                <a:gridCol w="404147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方法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方法解读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图像演示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93429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上下坡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法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沿波的传播方向，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上坡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时质点向下振动，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下坡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时质点向上振动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4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同侧</a:t>
                      </a:r>
                      <a:r>
                        <a:rPr lang="en-US" sz="2800" b="1" kern="10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法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波形图上某点表示传播方向和振动方向的箭头在图线同侧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6" name="Picture 4" descr="F:\物理（合版）\24WLELXGKFAX7-5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232" y="2636912"/>
            <a:ext cx="2786899" cy="16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物理（合版）\24WLELXGKFAX7-6.TIF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811" y="4897442"/>
            <a:ext cx="3002923" cy="119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1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内容占位符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8420389"/>
              </p:ext>
            </p:extLst>
          </p:nvPr>
        </p:nvGraphicFramePr>
        <p:xfrm>
          <a:off x="615949" y="2220070"/>
          <a:ext cx="10963275" cy="2560320"/>
        </p:xfrm>
        <a:graphic>
          <a:graphicData uri="http://schemas.openxmlformats.org/drawingml/2006/table">
            <a:tbl>
              <a:tblPr/>
              <a:tblGrid>
                <a:gridCol w="1036775"/>
                <a:gridCol w="6173054"/>
                <a:gridCol w="375344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“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微平移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”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法</a:t>
                      </a:r>
                      <a:endParaRPr lang="zh-CN" sz="105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将波形沿传播方向进行微小的平移，再由对应同一</a:t>
                      </a:r>
                      <a:r>
                        <a:rPr lang="en-US" sz="2800" b="1" i="1" kern="100" smtClean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x</a:t>
                      </a:r>
                      <a:r>
                        <a:rPr lang="zh-CN" sz="2800" b="1" kern="10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坐标的两波形曲线上的点来判断振动方向</a:t>
                      </a:r>
                      <a:endParaRPr lang="zh-CN" sz="105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endParaRPr lang="zh-CN" sz="105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46" name="Picture 2" descr="F:\物理（合版）\24WLELXGKFAX7-7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781" y="2717370"/>
            <a:ext cx="3321397" cy="148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727074" y="146802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 smtClean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续表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21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120923" y="836712"/>
            <a:ext cx="11737304" cy="5904656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邯郸高三模拟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坐标原点处的波源做简谐运动，它在均匀介质中形成的简谐横波沿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轴正方向传播，波源振动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后波刚好传到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轴上的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12 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处，波形图如图所示。下列说法正确的是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．波源的起振方向沿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轴负方向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．波在介质中的速度大小为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m/s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．波源做简谐运动的表达式为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10sin π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(cm)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．波源振动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已通过的路程为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54 cm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考法全训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pic>
        <p:nvPicPr>
          <p:cNvPr id="7170" name="Picture 2" descr="F:\物理（合版）\24WLELXGKFAX7-8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859" y="2465618"/>
            <a:ext cx="3096344" cy="2076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1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36947" y="476672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由波动图像可知，波源的起振方向沿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轴正方向，故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简谐横波在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内传播了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12 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，该波的波速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m/s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382848"/>
              </p:ext>
            </p:extLst>
          </p:nvPr>
        </p:nvGraphicFramePr>
        <p:xfrm>
          <a:off x="480963" y="2996952"/>
          <a:ext cx="11296650" cy="329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文档" r:id="rId4" imgW="11413797" imgH="3322901" progId="Word.Document.12">
                  <p:embed/>
                </p:oleObj>
              </mc:Choice>
              <mc:Fallback>
                <p:oleObj name="文档" r:id="rId4" imgW="11413797" imgH="332290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0963" y="2996952"/>
                        <a:ext cx="11296650" cy="3294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336947" y="4869160"/>
            <a:ext cx="11280576" cy="8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波源振动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3 s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时质点</a:t>
            </a:r>
            <a:r>
              <a:rPr lang="en-US" altLang="zh-CN" sz="2800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已通过的路程为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en-US" altLang="zh-CN" sz="2800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4 cm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54 cm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28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06214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08955" y="188640"/>
            <a:ext cx="11233248" cy="6408712"/>
          </a:xfrm>
        </p:spPr>
        <p:txBody>
          <a:bodyPr>
            <a:normAutofit lnSpcReduction="10000"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天津高考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位于坐标原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点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波源从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时刻开始振动，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时形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成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机械波波形图如图所示，则下列说法正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确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)</a:t>
            </a: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．机械波的波速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m/s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处的质点在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0.3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时位于波谷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．波源的振动方程为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0.02sin(5π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π)m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＝－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处的质点半个周期内向左移动半个波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长</a:t>
            </a:r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8194" name="Picture 2" descr="23wlgktj2-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739" y="476672"/>
            <a:ext cx="4248472" cy="2401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1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908720"/>
            <a:ext cx="10975658" cy="4525963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662393"/>
              </p:ext>
            </p:extLst>
          </p:nvPr>
        </p:nvGraphicFramePr>
        <p:xfrm>
          <a:off x="770185" y="2122313"/>
          <a:ext cx="10367962" cy="345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文档" r:id="rId4" imgW="10367808" imgH="3455356" progId="Word.Document.12">
                  <p:embed/>
                </p:oleObj>
              </mc:Choice>
              <mc:Fallback>
                <p:oleObj name="文档" r:id="rId4" imgW="10367808" imgH="34553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0185" y="2122313"/>
                        <a:ext cx="10367962" cy="3455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214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374576"/>
              </p:ext>
            </p:extLst>
          </p:nvPr>
        </p:nvGraphicFramePr>
        <p:xfrm>
          <a:off x="624979" y="403225"/>
          <a:ext cx="10717212" cy="626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文档" r:id="rId4" imgW="10828216" imgH="6318623" progId="Word.Document.12">
                  <p:embed/>
                </p:oleObj>
              </mc:Choice>
              <mc:Fallback>
                <p:oleObj name="文档" r:id="rId4" imgW="10828216" imgH="63186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4979" y="403225"/>
                        <a:ext cx="10717212" cy="6262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21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487188"/>
              </p:ext>
            </p:extLst>
          </p:nvPr>
        </p:nvGraphicFramePr>
        <p:xfrm>
          <a:off x="696987" y="732868"/>
          <a:ext cx="10367962" cy="387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文档" r:id="rId4" imgW="10367808" imgH="3875038" progId="Word.Document.12">
                  <p:embed/>
                </p:oleObj>
              </mc:Choice>
              <mc:Fallback>
                <p:oleObj name="文档" r:id="rId4" imgW="10367808" imgH="38750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87" y="732868"/>
                        <a:ext cx="10367962" cy="3875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696987" y="4391931"/>
            <a:ext cx="10441160" cy="1557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质点起振后只在平衡位置附近上下振动，不会随波左右迁移，</a:t>
            </a:r>
            <a:r>
              <a:rPr lang="en-US" altLang="zh-CN" sz="2800" b="1" kern="100" dirty="0" smtClean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sz="2800" b="1" kern="100" dirty="0" smtClean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280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06214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41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839</TotalTime>
  <Words>406</Words>
  <Application>Microsoft Office PowerPoint</Application>
  <PresentationFormat>自定义</PresentationFormat>
  <Paragraphs>38</Paragraphs>
  <Slides>14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130</cp:revision>
  <dcterms:created xsi:type="dcterms:W3CDTF">2021-04-02T06:41:31Z</dcterms:created>
  <dcterms:modified xsi:type="dcterms:W3CDTF">2023-11-28T08:07:41Z</dcterms:modified>
</cp:coreProperties>
</file>